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24"/>
  </p:notesMasterIdLst>
  <p:sldIdLst>
    <p:sldId id="306" r:id="rId3"/>
    <p:sldId id="323" r:id="rId4"/>
    <p:sldId id="317" r:id="rId5"/>
    <p:sldId id="324" r:id="rId6"/>
    <p:sldId id="319" r:id="rId7"/>
    <p:sldId id="328" r:id="rId8"/>
    <p:sldId id="327" r:id="rId9"/>
    <p:sldId id="326" r:id="rId10"/>
    <p:sldId id="325" r:id="rId11"/>
    <p:sldId id="330" r:id="rId12"/>
    <p:sldId id="329" r:id="rId13"/>
    <p:sldId id="322" r:id="rId14"/>
    <p:sldId id="338" r:id="rId15"/>
    <p:sldId id="331" r:id="rId16"/>
    <p:sldId id="332" r:id="rId17"/>
    <p:sldId id="337" r:id="rId18"/>
    <p:sldId id="336" r:id="rId19"/>
    <p:sldId id="335" r:id="rId20"/>
    <p:sldId id="334" r:id="rId21"/>
    <p:sldId id="333" r:id="rId22"/>
    <p:sldId id="321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531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283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23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337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4200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700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3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50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27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3217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06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84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00200" y="5552183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/>
              <a:t>TEHNOLOŠKI PROCES </a:t>
            </a:r>
          </a:p>
          <a:p>
            <a:pPr algn="ctr"/>
            <a:r>
              <a:rPr lang="sr-Latn-RS" sz="2800" b="1" dirty="0"/>
              <a:t>PROIZVODNJE I EMITOVANJA VESTI</a:t>
            </a:r>
            <a:endParaRPr lang="en-US" sz="2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F1FF01-95B6-858F-404E-62B22C0DB5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373" y="82904"/>
            <a:ext cx="7361254" cy="494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81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aplikacija (kvotera)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6532" y="2021530"/>
            <a:ext cx="8185521" cy="456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255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aplikacija (kvotera)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2689165" y="1651903"/>
            <a:ext cx="68254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1600" b="1" i="1" dirty="0">
                <a:solidFill>
                  <a:prstClr val="black"/>
                </a:solidFill>
              </a:rPr>
              <a:t>*kvoteri se koriste za najavu vesti (VTR priloga) ili u nedostatku VTR priloga</a:t>
            </a:r>
            <a:endParaRPr lang="en-US" sz="1600" b="1" i="1" dirty="0">
              <a:solidFill>
                <a:prstClr val="black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8137" y="1673357"/>
            <a:ext cx="8707515" cy="481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89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77429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aplikacija (kvotera)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21" name="Straight Arrow Connector 20"/>
          <p:cNvCxnSpPr>
            <a:cxnSpLocks/>
          </p:cNvCxnSpPr>
          <p:nvPr/>
        </p:nvCxnSpPr>
        <p:spPr>
          <a:xfrm>
            <a:off x="8081798" y="3746447"/>
            <a:ext cx="274622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063018" y="3315467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izbor 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pokrivalice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5293511" y="2127557"/>
            <a:ext cx="2057396" cy="66733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AGENCIJSKI SERVIS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009199" y="3109509"/>
            <a:ext cx="944573" cy="3048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VTR</a:t>
            </a:r>
            <a:endParaRPr lang="en-US" sz="3600" b="1" dirty="0">
              <a:solidFill>
                <a:prstClr val="black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964913" y="4078435"/>
            <a:ext cx="990597" cy="3048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FOTO</a:t>
            </a:r>
            <a:endParaRPr lang="en-US" sz="3600" b="1" dirty="0">
              <a:solidFill>
                <a:prstClr val="black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114801" y="2990627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7955581" y="2119009"/>
            <a:ext cx="1676400" cy="667334"/>
          </a:xfrm>
          <a:prstGeom prst="roundRect">
            <a:avLst/>
          </a:prstGeom>
          <a:solidFill>
            <a:srgbClr val="0070C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REŽIJA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7970822" y="4759922"/>
            <a:ext cx="1676400" cy="744857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GRAFIČKA STANICA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8213346" y="2814917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cxnSp>
        <p:nvCxnSpPr>
          <p:cNvPr id="54" name="Straight Arrow Connector 53"/>
          <p:cNvCxnSpPr>
            <a:cxnSpLocks/>
          </p:cNvCxnSpPr>
          <p:nvPr/>
        </p:nvCxnSpPr>
        <p:spPr>
          <a:xfrm flipV="1">
            <a:off x="8793781" y="2948591"/>
            <a:ext cx="0" cy="465718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8686800" y="4113958"/>
            <a:ext cx="0" cy="417365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6762940" y="3257444"/>
            <a:ext cx="0" cy="9690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  <a:stCxn id="42" idx="1"/>
          </p:cNvCxnSpPr>
          <p:nvPr/>
        </p:nvCxnSpPr>
        <p:spPr>
          <a:xfrm flipH="1">
            <a:off x="6773358" y="3261909"/>
            <a:ext cx="235841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cxnSpLocks/>
            <a:stCxn id="44" idx="1"/>
          </p:cNvCxnSpPr>
          <p:nvPr/>
        </p:nvCxnSpPr>
        <p:spPr>
          <a:xfrm flipH="1">
            <a:off x="6773358" y="4230835"/>
            <a:ext cx="191555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8081798" y="3261909"/>
            <a:ext cx="0" cy="9690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cxnSpLocks/>
          </p:cNvCxnSpPr>
          <p:nvPr/>
        </p:nvCxnSpPr>
        <p:spPr>
          <a:xfrm>
            <a:off x="7959730" y="3261909"/>
            <a:ext cx="1220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cxnSpLocks/>
          </p:cNvCxnSpPr>
          <p:nvPr/>
        </p:nvCxnSpPr>
        <p:spPr>
          <a:xfrm>
            <a:off x="7959730" y="4226522"/>
            <a:ext cx="1220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220200" y="3592559"/>
            <a:ext cx="1128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>
                <a:solidFill>
                  <a:prstClr val="black"/>
                </a:solidFill>
              </a:rPr>
              <a:t>SERVER</a:t>
            </a:r>
            <a:endParaRPr lang="en-US" sz="3200" b="1" dirty="0">
              <a:solidFill>
                <a:prstClr val="black"/>
              </a:solidFill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8915400" y="4078436"/>
            <a:ext cx="0" cy="417365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ounded Rectangle 48"/>
          <p:cNvSpPr/>
          <p:nvPr/>
        </p:nvSpPr>
        <p:spPr>
          <a:xfrm>
            <a:off x="5471311" y="4759924"/>
            <a:ext cx="1676400" cy="74485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VIDEO ARHIV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622607" y="2286873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56" name="Rectangle 55"/>
          <p:cNvSpPr/>
          <p:nvPr/>
        </p:nvSpPr>
        <p:spPr>
          <a:xfrm>
            <a:off x="1757673" y="457200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58" name="Rectangle 57"/>
          <p:cNvSpPr/>
          <p:nvPr/>
        </p:nvSpPr>
        <p:spPr>
          <a:xfrm>
            <a:off x="2659609" y="3705762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 flipV="1">
            <a:off x="4688836" y="2461222"/>
            <a:ext cx="0" cy="739178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cxnSpLocks/>
          </p:cNvCxnSpPr>
          <p:nvPr/>
        </p:nvCxnSpPr>
        <p:spPr>
          <a:xfrm>
            <a:off x="4688836" y="4191001"/>
            <a:ext cx="0" cy="941349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  <a:stCxn id="40" idx="1"/>
          </p:cNvCxnSpPr>
          <p:nvPr/>
        </p:nvCxnSpPr>
        <p:spPr>
          <a:xfrm flipH="1">
            <a:off x="4688835" y="2461223"/>
            <a:ext cx="6046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  <a:stCxn id="49" idx="1"/>
          </p:cNvCxnSpPr>
          <p:nvPr/>
        </p:nvCxnSpPr>
        <p:spPr>
          <a:xfrm flipH="1" flipV="1">
            <a:off x="4688835" y="5132349"/>
            <a:ext cx="782476" cy="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</p:cNvCxnSpPr>
          <p:nvPr/>
        </p:nvCxnSpPr>
        <p:spPr>
          <a:xfrm>
            <a:off x="6324600" y="2827161"/>
            <a:ext cx="1" cy="19327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6324600" y="3810000"/>
            <a:ext cx="4383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2352675" y="5954342"/>
            <a:ext cx="0" cy="2178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cxnSpLocks/>
            <a:stCxn id="48" idx="2"/>
          </p:cNvCxnSpPr>
          <p:nvPr/>
        </p:nvCxnSpPr>
        <p:spPr>
          <a:xfrm>
            <a:off x="8809022" y="5504778"/>
            <a:ext cx="0" cy="667422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2352676" y="6172200"/>
            <a:ext cx="645634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cxnSpLocks/>
          </p:cNvCxnSpPr>
          <p:nvPr/>
        </p:nvCxnSpPr>
        <p:spPr>
          <a:xfrm flipH="1">
            <a:off x="2509838" y="4261467"/>
            <a:ext cx="228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>
            <a:cxnSpLocks/>
          </p:cNvCxnSpPr>
          <p:nvPr/>
        </p:nvCxnSpPr>
        <p:spPr>
          <a:xfrm flipV="1">
            <a:off x="2514600" y="4261468"/>
            <a:ext cx="0" cy="539133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cxnSpLocks/>
            <a:stCxn id="49" idx="2"/>
          </p:cNvCxnSpPr>
          <p:nvPr/>
        </p:nvCxnSpPr>
        <p:spPr>
          <a:xfrm>
            <a:off x="6309511" y="5504778"/>
            <a:ext cx="0" cy="151786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cxnSpLocks/>
          </p:cNvCxnSpPr>
          <p:nvPr/>
        </p:nvCxnSpPr>
        <p:spPr>
          <a:xfrm>
            <a:off x="3053073" y="5643186"/>
            <a:ext cx="3256438" cy="133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>
            <a:cxnSpLocks/>
          </p:cNvCxnSpPr>
          <p:nvPr/>
        </p:nvCxnSpPr>
        <p:spPr>
          <a:xfrm flipH="1">
            <a:off x="2352676" y="3007323"/>
            <a:ext cx="3143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cxnSpLocks/>
          </p:cNvCxnSpPr>
          <p:nvPr/>
        </p:nvCxnSpPr>
        <p:spPr>
          <a:xfrm>
            <a:off x="2352675" y="3013502"/>
            <a:ext cx="0" cy="1787099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>
            <a:off x="3352800" y="3585866"/>
            <a:ext cx="0" cy="300335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>
            <a:off x="3505200" y="3581400"/>
            <a:ext cx="0" cy="304800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 flipH="1">
            <a:off x="3962400" y="3657600"/>
            <a:ext cx="228600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cxnSpLocks/>
          </p:cNvCxnSpPr>
          <p:nvPr/>
        </p:nvCxnSpPr>
        <p:spPr>
          <a:xfrm flipH="1">
            <a:off x="3953808" y="3048000"/>
            <a:ext cx="8592" cy="117852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>
            <a:cxnSpLocks/>
          </p:cNvCxnSpPr>
          <p:nvPr/>
        </p:nvCxnSpPr>
        <p:spPr>
          <a:xfrm>
            <a:off x="3865725" y="3029792"/>
            <a:ext cx="99550" cy="14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>
            <a:cxnSpLocks/>
          </p:cNvCxnSpPr>
          <p:nvPr/>
        </p:nvCxnSpPr>
        <p:spPr>
          <a:xfrm>
            <a:off x="3810000" y="4232701"/>
            <a:ext cx="1438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2339430" y="3438417"/>
            <a:ext cx="1026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1600" b="1" dirty="0">
                <a:solidFill>
                  <a:prstClr val="black"/>
                </a:solidFill>
              </a:rPr>
              <a:t>dogovor </a:t>
            </a:r>
          </a:p>
          <a:p>
            <a:pPr algn="ctr"/>
            <a:r>
              <a:rPr lang="sr-Latn-RS" sz="1600" b="1" dirty="0">
                <a:solidFill>
                  <a:prstClr val="black"/>
                </a:solidFill>
              </a:rPr>
              <a:t>o kvoteru</a:t>
            </a:r>
            <a:endParaRPr lang="en-US" sz="3600" b="1" dirty="0">
              <a:solidFill>
                <a:prstClr val="black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414360" y="4060070"/>
            <a:ext cx="9989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tekst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 kvotera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147523" y="1725994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DEŽURNI UREDNIK/</a:t>
            </a:r>
          </a:p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NEWS PRODUCER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989042" y="4887754"/>
            <a:ext cx="16650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REALIZATOR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2360310" y="5705169"/>
            <a:ext cx="2224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AS.REALIZATORA</a:t>
            </a:r>
            <a:endParaRPr lang="en-US" sz="4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58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0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500"/>
                            </p:stCondLst>
                            <p:childTnLst>
                              <p:par>
                                <p:cTn id="15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500"/>
                            </p:stCondLst>
                            <p:childTnLst>
                              <p:par>
                                <p:cTn id="1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0"/>
                            </p:stCondLst>
                            <p:childTnLst>
                              <p:par>
                                <p:cTn id="1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6000"/>
                            </p:stCondLst>
                            <p:childTnLst>
                              <p:par>
                                <p:cTn id="1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000"/>
                            </p:stCondLst>
                            <p:childTnLst>
                              <p:par>
                                <p:cTn id="1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7500"/>
                            </p:stCondLst>
                            <p:childTnLst>
                              <p:par>
                                <p:cTn id="18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9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9500"/>
                            </p:stCondLst>
                            <p:childTnLst>
                              <p:par>
                                <p:cTn id="1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"/>
                            </p:stCondLst>
                            <p:childTnLst>
                              <p:par>
                                <p:cTn id="2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000"/>
                            </p:stCondLst>
                            <p:childTnLst>
                              <p:par>
                                <p:cTn id="2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500"/>
                            </p:stCondLst>
                            <p:childTnLst>
                              <p:par>
                                <p:cTn id="2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500"/>
                            </p:stCondLst>
                            <p:childTnLst>
                              <p:par>
                                <p:cTn id="230" presetID="22" presetClass="entr" presetSubtype="8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500"/>
                            </p:stCondLst>
                            <p:childTnLst>
                              <p:par>
                                <p:cTn id="2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" grpId="0"/>
      <p:bldP spid="40" grpId="0" animBg="1"/>
      <p:bldP spid="42" grpId="0" animBg="1"/>
      <p:bldP spid="44" grpId="0" animBg="1"/>
      <p:bldP spid="45" grpId="0"/>
      <p:bldP spid="47" grpId="0" animBg="1"/>
      <p:bldP spid="48" grpId="0" animBg="1"/>
      <p:bldP spid="50" grpId="0"/>
      <p:bldP spid="77" grpId="0"/>
      <p:bldP spid="49" grpId="0" animBg="1"/>
      <p:bldP spid="52" grpId="0"/>
      <p:bldP spid="56" grpId="0"/>
      <p:bldP spid="58" grpId="0"/>
      <p:bldP spid="122" grpId="0"/>
      <p:bldP spid="123" grpId="0"/>
      <p:bldP spid="124" grpId="0"/>
      <p:bldP spid="125" grpId="0"/>
      <p:bldP spid="1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6CFCE-9F2B-744D-38C9-930DDECDC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2CC3736-8A63-6B59-6E35-5DB9342B8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4" y="76200"/>
            <a:ext cx="8610596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potpisa za emitovanje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(el. grafika)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C6745AE-EAE0-3AC5-A0F4-99315A2C6843}"/>
              </a:ext>
            </a:extLst>
          </p:cNvPr>
          <p:cNvSpPr/>
          <p:nvPr/>
        </p:nvSpPr>
        <p:spPr>
          <a:xfrm>
            <a:off x="4408237" y="3352800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C9F5D84E-3CB3-8BC3-E52E-E66567FF69E8}"/>
              </a:ext>
            </a:extLst>
          </p:cNvPr>
          <p:cNvSpPr/>
          <p:nvPr/>
        </p:nvSpPr>
        <p:spPr>
          <a:xfrm>
            <a:off x="2099453" y="5638801"/>
            <a:ext cx="1676400" cy="533401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MONTAŽA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EFD0915F-C4B5-32D4-7F9E-0C3E24F15B31}"/>
              </a:ext>
            </a:extLst>
          </p:cNvPr>
          <p:cNvSpPr/>
          <p:nvPr/>
        </p:nvSpPr>
        <p:spPr>
          <a:xfrm>
            <a:off x="6557601" y="1835976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FF1317FC-443B-DBD9-FA72-2C351EBEB247}"/>
              </a:ext>
            </a:extLst>
          </p:cNvPr>
          <p:cNvCxnSpPr/>
          <p:nvPr/>
        </p:nvCxnSpPr>
        <p:spPr>
          <a:xfrm>
            <a:off x="7170387" y="3128666"/>
            <a:ext cx="0" cy="300335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3AC8B37E-2D45-6FD4-DB1D-FAB38992DDBC}"/>
              </a:ext>
            </a:extLst>
          </p:cNvPr>
          <p:cNvCxnSpPr/>
          <p:nvPr/>
        </p:nvCxnSpPr>
        <p:spPr>
          <a:xfrm>
            <a:off x="7322787" y="3124200"/>
            <a:ext cx="0" cy="304800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>
            <a:extLst>
              <a:ext uri="{FF2B5EF4-FFF2-40B4-BE49-F238E27FC236}">
                <a16:creationId xmlns:a16="http://schemas.microsoft.com/office/drawing/2014/main" id="{A42DD043-34FC-7CAE-1825-4F9ADB7E8E6A}"/>
              </a:ext>
            </a:extLst>
          </p:cNvPr>
          <p:cNvSpPr txBox="1"/>
          <p:nvPr/>
        </p:nvSpPr>
        <p:spPr>
          <a:xfrm>
            <a:off x="4101757" y="3207335"/>
            <a:ext cx="1657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unos podataka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47B4E305-DDB3-CA87-538B-1B25EA81DED2}"/>
              </a:ext>
            </a:extLst>
          </p:cNvPr>
          <p:cNvSpPr txBox="1"/>
          <p:nvPr/>
        </p:nvSpPr>
        <p:spPr>
          <a:xfrm>
            <a:off x="4390163" y="1598444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DEŽURNI UREDNIK/</a:t>
            </a:r>
          </a:p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NEWS PRODUCER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E0F95E4-6DDB-AC38-1779-657F72979C1E}"/>
              </a:ext>
            </a:extLst>
          </p:cNvPr>
          <p:cNvSpPr/>
          <p:nvPr/>
        </p:nvSpPr>
        <p:spPr>
          <a:xfrm>
            <a:off x="2428702" y="3429000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>
              <a:solidFill>
                <a:prstClr val="black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C25453-0889-EE17-74AB-37FF21CF16FA}"/>
              </a:ext>
            </a:extLst>
          </p:cNvPr>
          <p:cNvSpPr/>
          <p:nvPr/>
        </p:nvSpPr>
        <p:spPr>
          <a:xfrm>
            <a:off x="8600137" y="3361145"/>
            <a:ext cx="72167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dirty="0">
                <a:solidFill>
                  <a:srgbClr val="000000"/>
                </a:solidFill>
                <a:latin typeface="Wingdings 2"/>
              </a:rPr>
              <a:t>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138C90F0-7B91-97EE-BBD9-5AF94D94F3C2}"/>
              </a:ext>
            </a:extLst>
          </p:cNvPr>
          <p:cNvSpPr/>
          <p:nvPr/>
        </p:nvSpPr>
        <p:spPr>
          <a:xfrm>
            <a:off x="8715374" y="2315170"/>
            <a:ext cx="1676400" cy="533401"/>
          </a:xfrm>
          <a:prstGeom prst="roundRect">
            <a:avLst/>
          </a:prstGeom>
          <a:solidFill>
            <a:srgbClr val="0070C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REŽIJA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BEE2F00-3F57-CE2C-FDBD-A29DECB4D647}"/>
              </a:ext>
            </a:extLst>
          </p:cNvPr>
          <p:cNvSpPr/>
          <p:nvPr/>
        </p:nvSpPr>
        <p:spPr>
          <a:xfrm>
            <a:off x="6627833" y="5089442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FDE45E2-2B92-4E33-F586-D9321DED73E7}"/>
              </a:ext>
            </a:extLst>
          </p:cNvPr>
          <p:cNvSpPr txBox="1"/>
          <p:nvPr/>
        </p:nvSpPr>
        <p:spPr>
          <a:xfrm>
            <a:off x="6100930" y="6289769"/>
            <a:ext cx="22773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AS. REALIZATORA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3AB33E86-CEFD-7BC0-7BBD-5F9C49523826}"/>
              </a:ext>
            </a:extLst>
          </p:cNvPr>
          <p:cNvSpPr/>
          <p:nvPr/>
        </p:nvSpPr>
        <p:spPr>
          <a:xfrm>
            <a:off x="8948267" y="1179892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6554F0E-2CA5-E916-02E5-C776C76786C7}"/>
              </a:ext>
            </a:extLst>
          </p:cNvPr>
          <p:cNvSpPr/>
          <p:nvPr/>
        </p:nvSpPr>
        <p:spPr>
          <a:xfrm>
            <a:off x="6655451" y="3306260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7E14E30-D767-0D1E-9814-B0D4BCE3994A}"/>
              </a:ext>
            </a:extLst>
          </p:cNvPr>
          <p:cNvSpPr txBox="1"/>
          <p:nvPr/>
        </p:nvSpPr>
        <p:spPr>
          <a:xfrm>
            <a:off x="6436887" y="4541667"/>
            <a:ext cx="16650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REALIZATOR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6257719-4613-0513-AA89-3D0524D6AC37}"/>
              </a:ext>
            </a:extLst>
          </p:cNvPr>
          <p:cNvSpPr txBox="1"/>
          <p:nvPr/>
        </p:nvSpPr>
        <p:spPr>
          <a:xfrm>
            <a:off x="1870853" y="6228214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izmontiran prilog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3E3236B-C4D0-8F9D-A424-3422C4BAF0FD}"/>
              </a:ext>
            </a:extLst>
          </p:cNvPr>
          <p:cNvSpPr txBox="1"/>
          <p:nvPr/>
        </p:nvSpPr>
        <p:spPr>
          <a:xfrm>
            <a:off x="8409924" y="3145216"/>
            <a:ext cx="1045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košuljica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7BF32F6-5437-C18E-2A4F-39D6E737471A}"/>
              </a:ext>
            </a:extLst>
          </p:cNvPr>
          <p:cNvSpPr txBox="1"/>
          <p:nvPr/>
        </p:nvSpPr>
        <p:spPr>
          <a:xfrm>
            <a:off x="8277798" y="4973687"/>
            <a:ext cx="976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provera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 potpisa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7FF2C65-A38C-D8A3-27C1-B521C418C29E}"/>
              </a:ext>
            </a:extLst>
          </p:cNvPr>
          <p:cNvSpPr txBox="1"/>
          <p:nvPr/>
        </p:nvSpPr>
        <p:spPr>
          <a:xfrm>
            <a:off x="8180914" y="1462739"/>
            <a:ext cx="1081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>
                <a:solidFill>
                  <a:prstClr val="black"/>
                </a:solidFill>
              </a:rPr>
              <a:t>realizator </a:t>
            </a:r>
          </a:p>
          <a:p>
            <a:r>
              <a:rPr lang="sr-Latn-RS" sz="1600" b="1" dirty="0">
                <a:solidFill>
                  <a:prstClr val="black"/>
                </a:solidFill>
              </a:rPr>
              <a:t>el. graf. </a:t>
            </a:r>
          </a:p>
          <a:p>
            <a:r>
              <a:rPr lang="sr-Latn-RS" sz="1600" b="1" dirty="0">
                <a:solidFill>
                  <a:prstClr val="black"/>
                </a:solidFill>
              </a:rPr>
              <a:t>obrade</a:t>
            </a:r>
            <a:endParaRPr lang="en-US" sz="3600" b="1" dirty="0">
              <a:solidFill>
                <a:prstClr val="black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A61AFD-65E8-43EC-A24F-AB4117630F3E}"/>
              </a:ext>
            </a:extLst>
          </p:cNvPr>
          <p:cNvSpPr/>
          <p:nvPr/>
        </p:nvSpPr>
        <p:spPr>
          <a:xfrm>
            <a:off x="3886200" y="4438471"/>
            <a:ext cx="24626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>
                <a:solidFill>
                  <a:srgbClr val="000000"/>
                </a:solidFill>
              </a:rPr>
              <a:t>- događaj / prilog</a:t>
            </a:r>
          </a:p>
          <a:p>
            <a:r>
              <a:rPr lang="en-US" dirty="0">
                <a:solidFill>
                  <a:srgbClr val="000000"/>
                </a:solidFill>
                <a:latin typeface="Arial"/>
              </a:rPr>
              <a:t>-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novinar</a:t>
            </a:r>
            <a:endParaRPr lang="en-US" dirty="0">
              <a:solidFill>
                <a:srgbClr val="000000"/>
              </a:solidFill>
              <a:latin typeface="Arial"/>
            </a:endParaRPr>
          </a:p>
          <a:p>
            <a:r>
              <a:rPr lang="en-US" dirty="0">
                <a:solidFill>
                  <a:srgbClr val="000000"/>
                </a:solidFill>
                <a:latin typeface="Arial"/>
              </a:rPr>
              <a:t>-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potpisi</a:t>
            </a:r>
            <a:r>
              <a:rPr lang="en-US" dirty="0">
                <a:solidFill>
                  <a:srgbClr val="000000"/>
                </a:solidFill>
                <a:latin typeface="Arial"/>
              </a:rPr>
              <a:t> u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emitovanju</a:t>
            </a:r>
            <a:endParaRPr lang="en-US" dirty="0">
              <a:solidFill>
                <a:srgbClr val="000000"/>
              </a:solidFill>
              <a:latin typeface="Arial"/>
            </a:endParaRPr>
          </a:p>
          <a:p>
            <a:r>
              <a:rPr lang="en-US" dirty="0">
                <a:solidFill>
                  <a:srgbClr val="000000"/>
                </a:solidFill>
                <a:latin typeface="Arial"/>
              </a:rPr>
              <a:t>-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snimatelj</a:t>
            </a:r>
            <a:r>
              <a:rPr lang="sr-Latn-RS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montažer</a:t>
            </a:r>
            <a:endParaRPr lang="en-US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A5C535D-503F-1C71-AF83-2A1E96DFA305}"/>
              </a:ext>
            </a:extLst>
          </p:cNvPr>
          <p:cNvCxnSpPr>
            <a:cxnSpLocks/>
            <a:stCxn id="49" idx="0"/>
            <a:endCxn id="82" idx="2"/>
          </p:cNvCxnSpPr>
          <p:nvPr/>
        </p:nvCxnSpPr>
        <p:spPr>
          <a:xfrm flipV="1">
            <a:off x="2937653" y="4972110"/>
            <a:ext cx="16193" cy="66669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89124F87-92A7-F34D-BA86-3D3EF181E795}"/>
              </a:ext>
            </a:extLst>
          </p:cNvPr>
          <p:cNvSpPr txBox="1"/>
          <p:nvPr/>
        </p:nvSpPr>
        <p:spPr>
          <a:xfrm>
            <a:off x="2274461" y="4572000"/>
            <a:ext cx="135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prstClr val="black"/>
                </a:solidFill>
              </a:rPr>
              <a:t>NOVINAR </a:t>
            </a:r>
            <a:endParaRPr lang="en-US" sz="2000" b="1" dirty="0">
              <a:solidFill>
                <a:prstClr val="black"/>
              </a:solidFill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61872A2-D009-E223-8F6E-F9A2880328DD}"/>
              </a:ext>
            </a:extLst>
          </p:cNvPr>
          <p:cNvCxnSpPr>
            <a:cxnSpLocks/>
          </p:cNvCxnSpPr>
          <p:nvPr/>
        </p:nvCxnSpPr>
        <p:spPr>
          <a:xfrm>
            <a:off x="5690223" y="3941228"/>
            <a:ext cx="88465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883D9EC-559A-DCD6-3579-135168CC6931}"/>
              </a:ext>
            </a:extLst>
          </p:cNvPr>
          <p:cNvCxnSpPr>
            <a:cxnSpLocks/>
          </p:cNvCxnSpPr>
          <p:nvPr/>
        </p:nvCxnSpPr>
        <p:spPr>
          <a:xfrm>
            <a:off x="8001000" y="3967978"/>
            <a:ext cx="6096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0D88917-5F1B-69E2-A999-8921FC2D89FA}"/>
              </a:ext>
            </a:extLst>
          </p:cNvPr>
          <p:cNvCxnSpPr/>
          <p:nvPr/>
        </p:nvCxnSpPr>
        <p:spPr>
          <a:xfrm>
            <a:off x="7239606" y="4942597"/>
            <a:ext cx="0" cy="366259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1B2D76D-465D-3DDA-9501-8A2FB1A7CA8D}"/>
              </a:ext>
            </a:extLst>
          </p:cNvPr>
          <p:cNvCxnSpPr>
            <a:cxnSpLocks/>
          </p:cNvCxnSpPr>
          <p:nvPr/>
        </p:nvCxnSpPr>
        <p:spPr>
          <a:xfrm>
            <a:off x="8001000" y="5715000"/>
            <a:ext cx="156647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48E5DD8B-9F70-30EA-63AB-9B047C3CBF29}"/>
              </a:ext>
            </a:extLst>
          </p:cNvPr>
          <p:cNvCxnSpPr>
            <a:cxnSpLocks/>
          </p:cNvCxnSpPr>
          <p:nvPr/>
        </p:nvCxnSpPr>
        <p:spPr>
          <a:xfrm>
            <a:off x="9553575" y="2848570"/>
            <a:ext cx="0" cy="286643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3F7AC14-F5A3-05E0-FE96-BF20A1F81572}"/>
              </a:ext>
            </a:extLst>
          </p:cNvPr>
          <p:cNvCxnSpPr>
            <a:cxnSpLocks/>
          </p:cNvCxnSpPr>
          <p:nvPr/>
        </p:nvCxnSpPr>
        <p:spPr>
          <a:xfrm>
            <a:off x="3699653" y="3941228"/>
            <a:ext cx="6096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17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2" presetClass="entr" presetSubtype="1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500"/>
                            </p:stCondLst>
                            <p:childTnLst>
                              <p:par>
                                <p:cTn id="1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000"/>
                            </p:stCondLst>
                            <p:childTnLst>
                              <p:par>
                                <p:cTn id="1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500"/>
                            </p:stCondLst>
                            <p:childTnLst>
                              <p:par>
                                <p:cTn id="1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500"/>
                            </p:stCondLst>
                            <p:childTnLst>
                              <p:par>
                                <p:cTn id="1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5" grpId="0"/>
      <p:bldP spid="49" grpId="0" animBg="1"/>
      <p:bldP spid="52" grpId="0"/>
      <p:bldP spid="122" grpId="0"/>
      <p:bldP spid="124" grpId="0"/>
      <p:bldP spid="53" grpId="0"/>
      <p:bldP spid="5" grpId="0"/>
      <p:bldP spid="59" grpId="0" animBg="1"/>
      <p:bldP spid="60" grpId="0"/>
      <p:bldP spid="62" grpId="0"/>
      <p:bldP spid="63" grpId="0"/>
      <p:bldP spid="64" grpId="0"/>
      <p:bldP spid="68" grpId="0"/>
      <p:bldP spid="69" grpId="0"/>
      <p:bldP spid="75" grpId="0"/>
      <p:bldP spid="78" grpId="0"/>
      <p:bldP spid="80" grpId="0"/>
      <p:bldP spid="8" grpId="0"/>
      <p:bldP spid="8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potpisa za emitovanje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(el. grafika)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1600200"/>
            <a:ext cx="88392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37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potpisa za emitovanje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(el. grafika)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9897" y="1689718"/>
            <a:ext cx="8534400" cy="47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35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potpisa za emitovanje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(el. grafika)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1752601"/>
            <a:ext cx="8610600" cy="481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01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potpisa za emitovanje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(el. grafika)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724" y="1752601"/>
            <a:ext cx="8457466" cy="4693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98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potpisa za emitovanje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(el. grafika)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258" y="1676400"/>
            <a:ext cx="8763000" cy="4845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42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81200" y="155448"/>
            <a:ext cx="8229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potpisa za emitovanje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(el. grafika)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1" y="1676400"/>
            <a:ext cx="8592801" cy="4751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89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0" y="155448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Snimanje/korišćenje agencijskog servisa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0" y="1905000"/>
            <a:ext cx="8153400" cy="458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potpisa za emitovanje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(el. grafika)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1676401"/>
            <a:ext cx="8610600" cy="4826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83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0" y="76200"/>
            <a:ext cx="8915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Priprema i snimanje OFF-a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46471" y="4406024"/>
            <a:ext cx="135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prstClr val="black"/>
                </a:solidFill>
              </a:rPr>
              <a:t>NOVINAR 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94832" y="5534120"/>
            <a:ext cx="1406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lektorisanje 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teksta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667184" y="3089350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007612" y="3321279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>
              <a:solidFill>
                <a:prstClr val="black"/>
              </a:solidFill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9144000" y="4414699"/>
            <a:ext cx="0" cy="34535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5513480" y="3048774"/>
            <a:ext cx="0" cy="38100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5965114" y="2514600"/>
            <a:ext cx="740486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978257" y="3270647"/>
            <a:ext cx="2348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>
                <a:solidFill>
                  <a:prstClr val="black"/>
                </a:solidFill>
              </a:rPr>
              <a:t>Info o događaju </a:t>
            </a:r>
          </a:p>
          <a:p>
            <a:r>
              <a:rPr lang="sr-Latn-RS" b="1" dirty="0">
                <a:solidFill>
                  <a:prstClr val="black"/>
                </a:solidFill>
              </a:rPr>
              <a:t>i kako ga obraditi</a:t>
            </a:r>
            <a:endParaRPr lang="en-US" sz="4000" b="1" dirty="0">
              <a:solidFill>
                <a:prstClr val="black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096000" y="3962400"/>
            <a:ext cx="2640532" cy="0"/>
          </a:xfrm>
          <a:prstGeom prst="line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4939445" y="1837494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5" name="Rectangle 4"/>
          <p:cNvSpPr/>
          <p:nvPr/>
        </p:nvSpPr>
        <p:spPr>
          <a:xfrm>
            <a:off x="6558202" y="2098359"/>
            <a:ext cx="93968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dirty="0">
                <a:solidFill>
                  <a:srgbClr val="000000"/>
                </a:solidFill>
                <a:latin typeface="Wingdings 2"/>
              </a:rPr>
              <a:t>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781212" y="4601744"/>
            <a:ext cx="87075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000000"/>
                </a:solidFill>
                <a:latin typeface="Wingdings"/>
              </a:rPr>
              <a:t>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81278" y="1422257"/>
            <a:ext cx="1090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priprema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 teksta 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za OFF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95030" y="1442479"/>
            <a:ext cx="12009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pregled 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materijala</a:t>
            </a:r>
            <a:endParaRPr lang="en-US" sz="4000" b="1" dirty="0">
              <a:solidFill>
                <a:prstClr val="black"/>
              </a:solidFill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 flipV="1">
            <a:off x="9296401" y="4387423"/>
            <a:ext cx="1" cy="35898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7984600" y="2691385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DEŽURNI UREDNIK/</a:t>
            </a:r>
          </a:p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NEWS PRODUCER</a:t>
            </a:r>
            <a:endParaRPr lang="en-US" sz="4400" b="1" dirty="0">
              <a:solidFill>
                <a:prstClr val="black"/>
              </a:solidFill>
            </a:endParaRPr>
          </a:p>
        </p:txBody>
      </p:sp>
      <p:cxnSp>
        <p:nvCxnSpPr>
          <p:cNvPr id="22" name="Straight Connector 21"/>
          <p:cNvCxnSpPr>
            <a:cxnSpLocks/>
          </p:cNvCxnSpPr>
          <p:nvPr/>
        </p:nvCxnSpPr>
        <p:spPr>
          <a:xfrm flipH="1">
            <a:off x="8305800" y="5083109"/>
            <a:ext cx="489032" cy="392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8305800" y="4114800"/>
            <a:ext cx="0" cy="97223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6096000" y="4114800"/>
            <a:ext cx="2209800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7391400" y="2514601"/>
            <a:ext cx="1676400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9067800" y="2514601"/>
            <a:ext cx="0" cy="174875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2514600" y="3623716"/>
            <a:ext cx="1676400" cy="64348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TONSKA SOBA</a:t>
            </a:r>
            <a:endParaRPr lang="en-US" sz="2400" b="1" dirty="0">
              <a:solidFill>
                <a:prstClr val="black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4495800" y="3962400"/>
            <a:ext cx="4572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477119" y="3200400"/>
            <a:ext cx="1723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čitanje OFF-a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743200" y="5026671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785398" y="6172640"/>
            <a:ext cx="1191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>
                <a:solidFill>
                  <a:prstClr val="black"/>
                </a:solidFill>
              </a:rPr>
              <a:t>SERVER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38" name="Right Arrow 37"/>
          <p:cNvSpPr/>
          <p:nvPr/>
        </p:nvSpPr>
        <p:spPr>
          <a:xfrm>
            <a:off x="3934552" y="5758933"/>
            <a:ext cx="2771048" cy="41029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6934200" y="5708751"/>
            <a:ext cx="1676400" cy="533401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MONTAŽA</a:t>
            </a:r>
            <a:endParaRPr lang="en-US" sz="2400" b="1" dirty="0">
              <a:solidFill>
                <a:prstClr val="black"/>
              </a:solidFill>
            </a:endParaRP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3352800" y="4495801"/>
            <a:ext cx="0" cy="1053643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2705100" y="1638124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878581" y="1542580"/>
            <a:ext cx="10246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SPIKER</a:t>
            </a:r>
            <a:endParaRPr lang="en-US" sz="4400" b="1" dirty="0">
              <a:solidFill>
                <a:prstClr val="black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352800" y="2895601"/>
            <a:ext cx="0" cy="390853"/>
          </a:xfrm>
          <a:prstGeom prst="line">
            <a:avLst/>
          </a:prstGeom>
          <a:ln w="9525">
            <a:solidFill>
              <a:schemeClr val="tx1"/>
            </a:solidFill>
            <a:prstDash val="lg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706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22" presetClass="entr" presetSubtype="4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00"/>
                            </p:stCondLst>
                            <p:childTnLst>
                              <p:par>
                                <p:cTn id="1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500"/>
                            </p:stCondLst>
                            <p:childTnLst>
                              <p:par>
                                <p:cTn id="1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57" grpId="0"/>
      <p:bldP spid="21" grpId="0"/>
      <p:bldP spid="65" grpId="0"/>
      <p:bldP spid="4" grpId="0"/>
      <p:bldP spid="5" grpId="0"/>
      <p:bldP spid="16" grpId="0"/>
      <p:bldP spid="40" grpId="0"/>
      <p:bldP spid="41" grpId="0"/>
      <p:bldP spid="56" grpId="0"/>
      <p:bldP spid="30" grpId="0" animBg="1"/>
      <p:bldP spid="42" grpId="0"/>
      <p:bldP spid="35" grpId="0"/>
      <p:bldP spid="37" grpId="0"/>
      <p:bldP spid="38" grpId="0" animBg="1"/>
      <p:bldP spid="39" grpId="0" animBg="1"/>
      <p:bldP spid="45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2" y="155448"/>
            <a:ext cx="8610599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Snimanje/korišćenje agencijskog servisa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48854" y="6104566"/>
            <a:ext cx="135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NOVINAR 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513328" y="1983845"/>
            <a:ext cx="13532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monitoring </a:t>
            </a:r>
          </a:p>
          <a:p>
            <a:pPr algn="ctr"/>
            <a:r>
              <a:rPr lang="sr-Latn-RS" b="1" dirty="0"/>
              <a:t>VTR</a:t>
            </a:r>
          </a:p>
          <a:p>
            <a:pPr algn="ctr"/>
            <a:r>
              <a:rPr lang="sr-Latn-RS" b="1" dirty="0"/>
              <a:t> materijala</a:t>
            </a:r>
          </a:p>
          <a:p>
            <a:pPr algn="ctr"/>
            <a:r>
              <a:rPr lang="sr-Latn-RS" b="1" dirty="0"/>
              <a:t>(DESK)</a:t>
            </a:r>
            <a:endParaRPr lang="en-US" sz="4000" b="1" dirty="0"/>
          </a:p>
        </p:txBody>
      </p:sp>
      <p:sp>
        <p:nvSpPr>
          <p:cNvPr id="7" name="Rectangle 6"/>
          <p:cNvSpPr/>
          <p:nvPr/>
        </p:nvSpPr>
        <p:spPr>
          <a:xfrm>
            <a:off x="3724179" y="5064723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427" y="1573470"/>
            <a:ext cx="1184749" cy="10805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1975" y="3779612"/>
            <a:ext cx="892900" cy="8929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1304" y="2846068"/>
            <a:ext cx="1081256" cy="790148"/>
          </a:xfrm>
          <a:prstGeom prst="rect">
            <a:avLst/>
          </a:prstGeom>
        </p:spPr>
      </p:pic>
      <p:cxnSp>
        <p:nvCxnSpPr>
          <p:cNvPr id="19" name="Straight Connector 18"/>
          <p:cNvCxnSpPr>
            <a:cxnSpLocks/>
          </p:cNvCxnSpPr>
          <p:nvPr/>
        </p:nvCxnSpPr>
        <p:spPr>
          <a:xfrm>
            <a:off x="3276600" y="1752600"/>
            <a:ext cx="0" cy="46135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cxnSpLocks/>
          </p:cNvCxnSpPr>
          <p:nvPr/>
        </p:nvCxnSpPr>
        <p:spPr>
          <a:xfrm>
            <a:off x="3276600" y="4267200"/>
            <a:ext cx="381000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827822" y="4288821"/>
            <a:ext cx="1143000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728957" y="4759923"/>
            <a:ext cx="0" cy="417365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567157" y="5541775"/>
            <a:ext cx="1612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uvid u šot liste</a:t>
            </a:r>
            <a:endParaRPr lang="en-US" sz="4000" b="1" dirty="0"/>
          </a:p>
        </p:txBody>
      </p:sp>
      <p:sp>
        <p:nvSpPr>
          <p:cNvPr id="31" name="Rectangle 30"/>
          <p:cNvSpPr/>
          <p:nvPr/>
        </p:nvSpPr>
        <p:spPr>
          <a:xfrm>
            <a:off x="4862987" y="4428673"/>
            <a:ext cx="72327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000000"/>
                </a:solidFill>
                <a:latin typeface="Wingdings"/>
              </a:rPr>
              <a:t>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428943" y="4942021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b="1" dirty="0"/>
              <a:t>šot lista</a:t>
            </a:r>
            <a:endParaRPr lang="en-US" sz="4000" b="1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3473" y="4856040"/>
            <a:ext cx="983218" cy="151013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40" name="Rounded Rectangle 39"/>
          <p:cNvSpPr/>
          <p:nvPr/>
        </p:nvSpPr>
        <p:spPr>
          <a:xfrm>
            <a:off x="3779669" y="4022121"/>
            <a:ext cx="1787489" cy="533401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EXTERNAL</a:t>
            </a:r>
            <a:endParaRPr lang="en-US" sz="2400" b="1" dirty="0"/>
          </a:p>
        </p:txBody>
      </p:sp>
      <p:sp>
        <p:nvSpPr>
          <p:cNvPr id="42" name="Rectangle 41"/>
          <p:cNvSpPr/>
          <p:nvPr/>
        </p:nvSpPr>
        <p:spPr>
          <a:xfrm>
            <a:off x="6065822" y="3636216"/>
            <a:ext cx="761997" cy="3048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VTR</a:t>
            </a:r>
            <a:endParaRPr lang="en-US" sz="3600" b="1" dirty="0"/>
          </a:p>
        </p:txBody>
      </p:sp>
      <p:sp>
        <p:nvSpPr>
          <p:cNvPr id="43" name="Rectangle 42"/>
          <p:cNvSpPr/>
          <p:nvPr/>
        </p:nvSpPr>
        <p:spPr>
          <a:xfrm>
            <a:off x="6065822" y="4136420"/>
            <a:ext cx="761993" cy="3048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VTR</a:t>
            </a:r>
            <a:endParaRPr lang="en-US" sz="3600" b="1" dirty="0"/>
          </a:p>
        </p:txBody>
      </p:sp>
      <p:sp>
        <p:nvSpPr>
          <p:cNvPr id="44" name="Rectangle 43"/>
          <p:cNvSpPr/>
          <p:nvPr/>
        </p:nvSpPr>
        <p:spPr>
          <a:xfrm>
            <a:off x="6065822" y="4611987"/>
            <a:ext cx="761985" cy="3048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VTR</a:t>
            </a:r>
            <a:endParaRPr lang="en-US" sz="3600" b="1" dirty="0"/>
          </a:p>
        </p:txBody>
      </p:sp>
      <p:sp>
        <p:nvSpPr>
          <p:cNvPr id="45" name="Rectangle 44"/>
          <p:cNvSpPr/>
          <p:nvPr/>
        </p:nvSpPr>
        <p:spPr>
          <a:xfrm>
            <a:off x="4675818" y="5064723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9363"/>
              </p:ext>
            </p:extLst>
          </p:nvPr>
        </p:nvGraphicFramePr>
        <p:xfrm>
          <a:off x="4043807" y="1983860"/>
          <a:ext cx="1374450" cy="1425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8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501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01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01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7" name="Rounded Rectangle 46"/>
          <p:cNvSpPr/>
          <p:nvPr/>
        </p:nvSpPr>
        <p:spPr>
          <a:xfrm>
            <a:off x="7803180" y="2786342"/>
            <a:ext cx="2179020" cy="533401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VIDEO ARHIV</a:t>
            </a:r>
            <a:endParaRPr lang="en-US" sz="2400" b="1" dirty="0"/>
          </a:p>
        </p:txBody>
      </p:sp>
      <p:sp>
        <p:nvSpPr>
          <p:cNvPr id="48" name="Rounded Rectangle 47"/>
          <p:cNvSpPr/>
          <p:nvPr/>
        </p:nvSpPr>
        <p:spPr>
          <a:xfrm>
            <a:off x="7818422" y="5293322"/>
            <a:ext cx="2179019" cy="533401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MONTAŽA</a:t>
            </a:r>
            <a:endParaRPr lang="en-US" sz="2400" b="1" dirty="0"/>
          </a:p>
        </p:txBody>
      </p:sp>
      <p:sp>
        <p:nvSpPr>
          <p:cNvPr id="50" name="Rectangle 49"/>
          <p:cNvSpPr/>
          <p:nvPr/>
        </p:nvSpPr>
        <p:spPr>
          <a:xfrm>
            <a:off x="8060946" y="3348317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 flipV="1">
            <a:off x="4747561" y="3438536"/>
            <a:ext cx="0" cy="406986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V="1">
            <a:off x="8641381" y="3540723"/>
            <a:ext cx="0" cy="406986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8641381" y="4647358"/>
            <a:ext cx="0" cy="417365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829980" y="3795309"/>
            <a:ext cx="0" cy="9690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cxnSpLocks/>
            <a:stCxn id="40" idx="3"/>
          </p:cNvCxnSpPr>
          <p:nvPr/>
        </p:nvCxnSpPr>
        <p:spPr>
          <a:xfrm flipV="1">
            <a:off x="5567158" y="4288821"/>
            <a:ext cx="262823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  <a:stCxn id="42" idx="1"/>
          </p:cNvCxnSpPr>
          <p:nvPr/>
        </p:nvCxnSpPr>
        <p:spPr>
          <a:xfrm flipH="1">
            <a:off x="5829981" y="3788616"/>
            <a:ext cx="235841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cxnSpLocks/>
            <a:stCxn id="43" idx="1"/>
          </p:cNvCxnSpPr>
          <p:nvPr/>
        </p:nvCxnSpPr>
        <p:spPr>
          <a:xfrm flipH="1">
            <a:off x="5829981" y="4288820"/>
            <a:ext cx="235841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cxnSpLocks/>
            <a:stCxn id="44" idx="1"/>
          </p:cNvCxnSpPr>
          <p:nvPr/>
        </p:nvCxnSpPr>
        <p:spPr>
          <a:xfrm flipH="1">
            <a:off x="5837223" y="4764387"/>
            <a:ext cx="228599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010400" y="3795309"/>
            <a:ext cx="0" cy="9690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cxnSpLocks/>
            <a:stCxn id="43" idx="3"/>
          </p:cNvCxnSpPr>
          <p:nvPr/>
        </p:nvCxnSpPr>
        <p:spPr>
          <a:xfrm>
            <a:off x="6827814" y="4288820"/>
            <a:ext cx="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cxnSpLocks/>
            <a:stCxn id="42" idx="3"/>
          </p:cNvCxnSpPr>
          <p:nvPr/>
        </p:nvCxnSpPr>
        <p:spPr>
          <a:xfrm>
            <a:off x="6827818" y="3788616"/>
            <a:ext cx="182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cxnSpLocks/>
            <a:stCxn id="44" idx="3"/>
          </p:cNvCxnSpPr>
          <p:nvPr/>
        </p:nvCxnSpPr>
        <p:spPr>
          <a:xfrm>
            <a:off x="6827806" y="4764387"/>
            <a:ext cx="18259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190021" y="4125959"/>
            <a:ext cx="1161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SERVER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16827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5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50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500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30" grpId="0"/>
      <p:bldP spid="31" grpId="0"/>
      <p:bldP spid="32" grpId="0"/>
      <p:bldP spid="40" grpId="0" animBg="1"/>
      <p:bldP spid="42" grpId="0" animBg="1"/>
      <p:bldP spid="43" grpId="0" animBg="1"/>
      <p:bldP spid="44" grpId="0" animBg="1"/>
      <p:bldP spid="45" grpId="0"/>
      <p:bldP spid="47" grpId="0" animBg="1"/>
      <p:bldP spid="48" grpId="0" animBg="1"/>
      <p:bldP spid="50" grpId="0"/>
      <p:bldP spid="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0" y="155448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Snimanje/korišćenje agencijskog servisa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1600200"/>
            <a:ext cx="8686800" cy="5047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86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0" y="155448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aplikacija (kvotera)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533526" y="1485870"/>
            <a:ext cx="9210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b="1" i="1" dirty="0">
                <a:solidFill>
                  <a:prstClr val="black"/>
                </a:solidFill>
              </a:rPr>
              <a:t>*kvoteri se koriste za najavu vesti (VTR priloga) ili u nedostatku VTR priloga</a:t>
            </a:r>
            <a:endParaRPr lang="en-US" sz="2200" b="1" i="1" dirty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7942" y="1994450"/>
            <a:ext cx="5996117" cy="443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64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aplikacija (kvotera)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1" y="1676400"/>
            <a:ext cx="6963669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47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aplikacija (kvotera)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9536" y="2580018"/>
            <a:ext cx="2852928" cy="19979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1676400"/>
            <a:ext cx="6578860" cy="493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51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aplikacija (kvotera)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1676400"/>
            <a:ext cx="8315152" cy="501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65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00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aplikacija (kvotera)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8837" y="1828800"/>
            <a:ext cx="62992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24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2893</TotalTime>
  <Words>312</Words>
  <Application>Microsoft Office PowerPoint</Application>
  <PresentationFormat>Widescreen</PresentationFormat>
  <Paragraphs>115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Calibri</vt:lpstr>
      <vt:lpstr>Corbel</vt:lpstr>
      <vt:lpstr>MS Outlook</vt:lpstr>
      <vt:lpstr>Wingdings</vt:lpstr>
      <vt:lpstr>Wingdings 2</vt:lpstr>
      <vt:lpstr>Wingdings 3</vt:lpstr>
      <vt:lpstr>Module</vt:lpstr>
      <vt:lpstr>1_Module</vt:lpstr>
      <vt:lpstr>PowerPoint Presentation</vt:lpstr>
      <vt:lpstr>Snimanje/korišćenje agencijskog servisa</vt:lpstr>
      <vt:lpstr>Snimanje/korišćenje agencijskog servisa</vt:lpstr>
      <vt:lpstr>Snimanje/korišćenje agencijskog servisa</vt:lpstr>
      <vt:lpstr>Priprema aplikacija (kvotera)</vt:lpstr>
      <vt:lpstr>Priprema aplikacija (kvotera)</vt:lpstr>
      <vt:lpstr>Priprema aplikacija (kvotera)</vt:lpstr>
      <vt:lpstr>Priprema aplikacija (kvotera)</vt:lpstr>
      <vt:lpstr>Priprema aplikacija (kvotera)</vt:lpstr>
      <vt:lpstr>Priprema aplikacija (kvotera)</vt:lpstr>
      <vt:lpstr>Priprema aplikacija (kvotera)</vt:lpstr>
      <vt:lpstr>Priprema aplikacija (kvotera)</vt:lpstr>
      <vt:lpstr>Priprema potpisa za emitovanje (el. grafika)</vt:lpstr>
      <vt:lpstr>Priprema potpisa za emitovanje (el. grafika)</vt:lpstr>
      <vt:lpstr>Priprema potpisa za emitovanje (el. grafika)</vt:lpstr>
      <vt:lpstr>Priprema potpisa za emitovanje (el. grafika)</vt:lpstr>
      <vt:lpstr>Priprema potpisa za emitovanje (el. grafika)</vt:lpstr>
      <vt:lpstr>Priprema potpisa za emitovanje (el. grafika)</vt:lpstr>
      <vt:lpstr>Priprema potpisa za emitovanje (el. grafika)</vt:lpstr>
      <vt:lpstr>Priprema potpisa za emitovanje (el. grafika)</vt:lpstr>
      <vt:lpstr> Priprema i snimanje OFF-a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549</cp:revision>
  <dcterms:created xsi:type="dcterms:W3CDTF">2006-08-16T00:00:00Z</dcterms:created>
  <dcterms:modified xsi:type="dcterms:W3CDTF">2025-08-07T14:55:06Z</dcterms:modified>
</cp:coreProperties>
</file>